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15"/>
  </p:notesMasterIdLst>
  <p:sldIdLst>
    <p:sldId id="273" r:id="rId2"/>
    <p:sldId id="268" r:id="rId3"/>
    <p:sldId id="269" r:id="rId4"/>
    <p:sldId id="257" r:id="rId5"/>
    <p:sldId id="258" r:id="rId6"/>
    <p:sldId id="259" r:id="rId7"/>
    <p:sldId id="260" r:id="rId8"/>
    <p:sldId id="270" r:id="rId9"/>
    <p:sldId id="261" r:id="rId10"/>
    <p:sldId id="264" r:id="rId11"/>
    <p:sldId id="263" r:id="rId12"/>
    <p:sldId id="265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. Па." initials="ДП" lastIdx="1" clrIdx="0">
    <p:extLst>
      <p:ext uri="{19B8F6BF-5375-455C-9EA6-DF929625EA0E}">
        <p15:presenceInfo xmlns:p15="http://schemas.microsoft.com/office/powerpoint/2012/main" userId="4f787568aa9469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2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80EB-6C6F-45C2-AF11-0C4089E0E843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93A5E-3672-43FC-8D3E-21AD1C9B3F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40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38642-3968-4CBF-AA6D-7B2191CCE37E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98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8AFE-740A-4132-80E9-234F44D19EF2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1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943E-E25E-4938-89CB-9052EC6A2090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83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8F29B-1742-4511-818C-3725C9BFA9EA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27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3A75C4-FA43-4028-942D-CF05744301FB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22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7D429-CE50-49CC-ABF3-9CC9BE930BB9}" type="datetime1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3233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BDE1-1B3E-43D3-BCF1-F798A6E8E5A8}" type="datetime1">
              <a:rPr lang="ru-RU" smtClean="0"/>
              <a:t>26.04.2019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506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1597-7F84-4B36-95C8-936BC099B43D}" type="datetime1">
              <a:rPr lang="ru-RU" smtClean="0"/>
              <a:t>26.04.2019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2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94FE-E9EC-4468-9C65-13E4A3008B14}" type="datetime1">
              <a:rPr lang="ru-RU" smtClean="0"/>
              <a:t>26.04.2019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39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5BD9-3D2E-4ED0-868A-A490DCADAD98}" type="datetime1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5228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4CDD-1B91-4F3B-92B1-B42B9B740736}" type="datetime1">
              <a:rPr lang="ru-RU" smtClean="0"/>
              <a:t>26.04.2019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39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9E66A86-CCA1-4697-B18D-E881E437787F}" type="datetime1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27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04259E-DBF4-4FD2-9AC8-FA3F0CE88957}"/>
              </a:ext>
            </a:extLst>
          </p:cNvPr>
          <p:cNvSpPr/>
          <p:nvPr/>
        </p:nvSpPr>
        <p:spPr>
          <a:xfrm>
            <a:off x="1223548" y="1831709"/>
            <a:ext cx="95582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/>
              <a:t>МОДЕЛИРОВАНИЕ ВОЛНОВЫХ ПОЛЕЙ, ВОЗБУЖДАЕМЫХ ПЛЕНОЧНЫМ ПЬЕЗОЭЛЕМЕНТОМ В УПРУГОМ СЛОЕ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EA5D9-4441-4723-B378-B2B57F50787D}"/>
              </a:ext>
            </a:extLst>
          </p:cNvPr>
          <p:cNvSpPr txBox="1"/>
          <p:nvPr/>
        </p:nvSpPr>
        <p:spPr>
          <a:xfrm>
            <a:off x="3402386" y="4548501"/>
            <a:ext cx="5517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Пасько Д. А., </a:t>
            </a:r>
            <a:r>
              <a:rPr lang="ru-RU" sz="2400" dirty="0" err="1"/>
              <a:t>Барейко</a:t>
            </a:r>
            <a:r>
              <a:rPr lang="ru-RU" sz="2400" dirty="0"/>
              <a:t> И. А.,</a:t>
            </a:r>
          </a:p>
          <a:p>
            <a:pPr algn="ctr"/>
            <a:r>
              <a:rPr lang="ru-RU" sz="2400" dirty="0"/>
              <a:t>лаборанты-исследователи ИММИ </a:t>
            </a:r>
            <a:r>
              <a:rPr lang="ru-RU" sz="2400" dirty="0" err="1"/>
              <a:t>КубГУ</a:t>
            </a:r>
            <a:r>
              <a:rPr lang="ru-RU" sz="2400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D3C4D-7FF9-4CE0-8DAD-5CAC15BB9B06}"/>
              </a:ext>
            </a:extLst>
          </p:cNvPr>
          <p:cNvSpPr txBox="1"/>
          <p:nvPr/>
        </p:nvSpPr>
        <p:spPr>
          <a:xfrm>
            <a:off x="6475180" y="6296433"/>
            <a:ext cx="542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Научные руководители: Ерёмин А. А., Мякишева О. А</a:t>
            </a:r>
          </a:p>
        </p:txBody>
      </p:sp>
    </p:spTree>
    <p:extLst>
      <p:ext uri="{BB962C8B-B14F-4D97-AF65-F5344CB8AC3E}">
        <p14:creationId xmlns:p14="http://schemas.microsoft.com/office/powerpoint/2010/main" val="23191269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D1DF2-83D0-42D5-9A1A-4FADB920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0" y="2172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вычетами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630115-D7CB-4DA5-8B48-B60FE5152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63" y="1250304"/>
                <a:ext cx="3752462" cy="10170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630115-D7CB-4DA5-8B48-B60FE5152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63" y="1250304"/>
                <a:ext cx="3752462" cy="10170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802B4-E68A-42DB-BA2F-2031C07A9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0" y="2934452"/>
            <a:ext cx="6945436" cy="3484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46D0A8-C0B2-46C8-B520-7E1A765EC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3166" y="898377"/>
            <a:ext cx="6278834" cy="34050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C0569D-7F79-462F-98B1-7E057D9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628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26F7F2E-4A24-4FC1-9B61-8C26CEC6A7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4619" y="0"/>
                <a:ext cx="10374297" cy="913259"/>
              </a:xfrm>
            </p:spPr>
            <p:txBody>
              <a:bodyPr/>
              <a:lstStyle/>
              <a:p>
                <a:r>
                  <a:rPr lang="ru-RU" dirty="0"/>
                  <a:t>Вид функции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26F7F2E-4A24-4FC1-9B61-8C26CEC6A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4619" y="0"/>
                <a:ext cx="10374297" cy="9132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20A375-A000-4B79-AC58-76488E7789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620" y="1222309"/>
                <a:ext cx="7906304" cy="536510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Поскольку в области низких частот нагрузка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ru-RU" dirty="0"/>
                  <a:t> концентрируется в основном на границе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, допустима аппроксимация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ru-RU" dirty="0"/>
                  <a:t> по нормальным модам, центрированным на точечных источниках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, в следующем виде: </a:t>
                </a:r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ru-RU" dirty="0"/>
                  <a:t> — число точечных источников,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координата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/>
                  <a:t>-го источника (располагается на границе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весовой коэффициент,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угол между осью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 и нормалью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от центра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— дельта-функция. </a:t>
                </a:r>
              </a:p>
              <a:p>
                <a:pPr marL="0" indent="0" algn="just">
                  <a:buNone/>
                </a:pPr>
                <a:r>
                  <a:rPr lang="ru-RU" dirty="0"/>
                  <a:t>В таком случае для функции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верно: </a:t>
                </a:r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такая же функция, как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ru-RU" dirty="0"/>
                  <a:t> из предыдущих слайдов, с той разницей, что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=|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20A375-A000-4B79-AC58-76488E778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620" y="1222309"/>
                <a:ext cx="7906304" cy="5365103"/>
              </a:xfrm>
              <a:blipFill>
                <a:blip r:embed="rId3"/>
                <a:stretch>
                  <a:fillRect l="-463" t="-1364" r="-540" b="-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2E5FE-587F-44F5-A1FB-5B74D83D3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201" y="391886"/>
            <a:ext cx="3769179" cy="607422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D71407-9D0B-4ADE-AF40-AB5745E7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41226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34040-302A-4029-BFF4-F72958BB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8" y="45950"/>
            <a:ext cx="9161755" cy="1043313"/>
          </a:xfrm>
        </p:spPr>
        <p:txBody>
          <a:bodyPr>
            <a:noAutofit/>
          </a:bodyPr>
          <a:lstStyle/>
          <a:p>
            <a:r>
              <a:rPr lang="ru-RU" sz="4000" dirty="0"/>
              <a:t>Сопоставление с экспериментом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9F10275-AE9F-41AD-802B-64B87EA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526" y="1749191"/>
            <a:ext cx="7661429" cy="4797473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48DDBA-C160-4AC9-9D9C-7730FE11F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01" y="49809"/>
            <a:ext cx="2560384" cy="41261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5087CD-A21A-48A8-8EAD-671CA809D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411" y="4342696"/>
            <a:ext cx="2425386" cy="242538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9D75C63E-E2A2-40B1-91F7-72D51F5121CC}"/>
              </a:ext>
            </a:extLst>
          </p:cNvPr>
          <p:cNvSpPr/>
          <p:nvPr/>
        </p:nvSpPr>
        <p:spPr>
          <a:xfrm>
            <a:off x="2253482" y="4342696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DFA6136-BBDC-4445-96D0-2301E3D9FF5C}"/>
              </a:ext>
            </a:extLst>
          </p:cNvPr>
          <p:cNvSpPr/>
          <p:nvPr/>
        </p:nvSpPr>
        <p:spPr>
          <a:xfrm>
            <a:off x="1124901" y="5440737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474FE45-9BD5-477E-98B7-4DF6BBAC10DC}"/>
              </a:ext>
            </a:extLst>
          </p:cNvPr>
          <p:cNvSpPr/>
          <p:nvPr/>
        </p:nvSpPr>
        <p:spPr>
          <a:xfrm>
            <a:off x="3404971" y="5440737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F13689B-5254-4DA6-810B-E797C0917532}"/>
              </a:ext>
            </a:extLst>
          </p:cNvPr>
          <p:cNvSpPr/>
          <p:nvPr/>
        </p:nvSpPr>
        <p:spPr>
          <a:xfrm>
            <a:off x="2243654" y="6546664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E1D90D-439B-4C88-8477-B908F87F6F32}"/>
              </a:ext>
            </a:extLst>
          </p:cNvPr>
          <p:cNvSpPr txBox="1"/>
          <p:nvPr/>
        </p:nvSpPr>
        <p:spPr>
          <a:xfrm>
            <a:off x="4556459" y="1043313"/>
            <a:ext cx="7007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|v| --- </a:t>
            </a:r>
            <a:r>
              <a:rPr lang="ru-RU" dirty="0"/>
              <a:t>нормированная амплитуда спектра вертикальной компоненты</a:t>
            </a:r>
          </a:p>
          <a:p>
            <a:pPr algn="ctr"/>
            <a:r>
              <a:rPr lang="ru-RU" dirty="0"/>
              <a:t>скорости колебаний в заданной точке поверхности слоя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273D4-51C5-40E6-BA27-D387DE09D3BA}"/>
              </a:ext>
            </a:extLst>
          </p:cNvPr>
          <p:cNvSpPr txBox="1"/>
          <p:nvPr/>
        </p:nvSpPr>
        <p:spPr>
          <a:xfrm>
            <a:off x="9435862" y="6353539"/>
            <a:ext cx="192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Лазерная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виброметрия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A4D7ED-3360-47EE-94EB-AB251711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189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человек, внешний, здание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4215D27-912E-4AAF-9826-47683149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6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143D8-5ACE-4BD5-BCAC-7FE48628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6" y="521645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Спасибо за внимание!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0341AAC-FC6A-4AA7-9D0F-CFAAB56E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937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A5D82-3E87-47C5-ABC0-0722B7CF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548"/>
            <a:ext cx="105156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96BE1-8506-4876-AD6C-859BE7EC0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565" y="1729111"/>
            <a:ext cx="4527684" cy="3153974"/>
          </a:xfrm>
        </p:spPr>
        <p:txBody>
          <a:bodyPr>
            <a:normAutofit/>
          </a:bodyPr>
          <a:lstStyle/>
          <a:p>
            <a:r>
              <a:rPr lang="ru-RU" sz="3200" dirty="0"/>
              <a:t>Проблема</a:t>
            </a:r>
          </a:p>
          <a:p>
            <a:r>
              <a:rPr lang="ru-RU" sz="3200" dirty="0"/>
              <a:t>Постановка задачи</a:t>
            </a:r>
          </a:p>
          <a:p>
            <a:r>
              <a:rPr lang="ru-RU" sz="3200" dirty="0"/>
              <a:t>Решение</a:t>
            </a:r>
          </a:p>
          <a:p>
            <a:r>
              <a:rPr lang="ru-RU" sz="3200" dirty="0"/>
              <a:t>Результаты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841583-A72D-4B95-9591-E1A5604A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49224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7C70E-CF5C-45AE-8320-DFD5E69D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045" y="927224"/>
            <a:ext cx="10804848" cy="57314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944A8-AEDA-4CDA-9C6A-81F13E80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94539"/>
            <a:ext cx="6734452" cy="744584"/>
          </a:xfrm>
        </p:spPr>
        <p:txBody>
          <a:bodyPr>
            <a:normAutofit fontScale="90000"/>
          </a:bodyPr>
          <a:lstStyle/>
          <a:p>
            <a:r>
              <a:rPr lang="ru-RU" dirty="0"/>
              <a:t>Мотивировка</a:t>
            </a:r>
          </a:p>
        </p:txBody>
      </p:sp>
      <p:pic>
        <p:nvPicPr>
          <p:cNvPr id="6" name="Объект 3">
            <a:extLst>
              <a:ext uri="{FF2B5EF4-FFF2-40B4-BE49-F238E27FC236}">
                <a16:creationId xmlns:a16="http://schemas.microsoft.com/office/drawing/2014/main" id="{61134901-E12C-4AEA-8B5F-B606027A6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13" y="2647647"/>
            <a:ext cx="1991381" cy="2067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E433EF-734D-4EE8-92B8-DD34A1F1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453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E46B4-0A51-404B-8F14-3C6F2AAE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07674"/>
            <a:ext cx="10515600" cy="735706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492AFFD-1EC4-4AFA-BE46-407F2D0E2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503" y="1889449"/>
                <a:ext cx="5748353" cy="39710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Перемещения слоя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могут быть выражены через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dirty="0"/>
                  <a:t> (частотный спектр), причём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)={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 удовлетворяет уравнению </a:t>
                </a:r>
                <a:r>
                  <a:rPr lang="ru-RU" dirty="0" err="1"/>
                  <a:t>Ляме</a:t>
                </a:r>
                <a:r>
                  <a:rPr lang="ru-RU" dirty="0"/>
                  <a:t>: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ru-RU" dirty="0"/>
                  <a:t>	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ru-RU" dirty="0"/>
                  <a:t> — оператор </a:t>
                </a:r>
                <a:r>
                  <a:rPr lang="ru-RU" dirty="0" err="1"/>
                  <a:t>Ляме</a:t>
                </a:r>
                <a:r>
                  <a:rPr lang="ru-RU" dirty="0"/>
                  <a:t>: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/>
                  <a:t> — константы </a:t>
                </a:r>
                <a:r>
                  <a:rPr lang="ru-RU" dirty="0" err="1"/>
                  <a:t>Ляме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492AFFD-1EC4-4AFA-BE46-407F2D0E2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503" y="1889449"/>
                <a:ext cx="5748353" cy="3971016"/>
              </a:xfrm>
              <a:blipFill>
                <a:blip r:embed="rId2"/>
                <a:stretch>
                  <a:fillRect l="-1060" t="-2919" r="-9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266BF-3912-4473-B8D5-73203F0FB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4" y="997535"/>
            <a:ext cx="6337037" cy="3327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837741-387C-4DC1-9B54-50A023C4C2F6}"/>
                  </a:ext>
                </a:extLst>
              </p:cNvPr>
              <p:cNvSpPr txBox="1"/>
              <p:nvPr/>
            </p:nvSpPr>
            <p:spPr>
              <a:xfrm>
                <a:off x="992361" y="4478928"/>
                <a:ext cx="5628443" cy="203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Граничные условия: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ru-RU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837741-387C-4DC1-9B54-50A023C4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" y="4478928"/>
                <a:ext cx="5628443" cy="2031775"/>
              </a:xfrm>
              <a:prstGeom prst="rect">
                <a:avLst/>
              </a:prstGeom>
              <a:blipFill>
                <a:blip r:embed="rId5"/>
                <a:stretch>
                  <a:fillRect l="-1192" t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AD32F2-4318-48C0-BFC9-F2BEFFFE2B1A}"/>
              </a:ext>
            </a:extLst>
          </p:cNvPr>
          <p:cNvSpPr txBox="1"/>
          <p:nvPr/>
        </p:nvSpPr>
        <p:spPr>
          <a:xfrm>
            <a:off x="1349406" y="154471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B9FF6C-84B5-4A9D-A71E-5C00CA0D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8147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CA87B-679B-4639-BF42-A2F34889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1BC7F9-6724-41C2-9C58-4A2752271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1853"/>
                <a:ext cx="11086322" cy="5546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С использованием полуаналитического интегрального подхода поле </a:t>
                </a:r>
                <a14:m>
                  <m:oMath xmlns:m="http://schemas.openxmlformats.org/officeDocument/2006/math">
                    <m:r>
                      <a:rPr lang="ru-RU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при фиксированной частоте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ru-RU" dirty="0"/>
                  <a:t> представимо в виде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nary>
                        <m:naryPr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Фурье-символы матрицы Грина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для слоистой упругой среды с заданными на поверхности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напряжениями и нагрузки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соответственно.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Матрица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/>
                  <a:t> представима в следующем виде: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𝑖𝑃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𝑖𝑃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/>
                  <a:t> — некоторые комплексные функции, зависящие от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1BC7F9-6724-41C2-9C58-4A2752271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1853"/>
                <a:ext cx="11086322" cy="5546188"/>
              </a:xfrm>
              <a:blipFill>
                <a:blip r:embed="rId2"/>
                <a:stretch>
                  <a:fillRect l="-605" t="-1648" r="-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3A9DCE4-640F-4BBD-BB8C-462170EE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2629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E850E8-A947-4FC4-96B1-E086DA506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616" y="744071"/>
                <a:ext cx="11700768" cy="61139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Осуществляется переход в полярную систему координат: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/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supHide m:val="on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u-RU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ru-RU" sz="2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000" dirty="0"/>
                  <a:t>	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где </a:t>
                </a:r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𝑖𝑆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𝑖𝑆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E850E8-A947-4FC4-96B1-E086DA506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616" y="744071"/>
                <a:ext cx="11700768" cy="6113929"/>
              </a:xfrm>
              <a:blipFill>
                <a:blip r:embed="rId2"/>
                <a:stretch>
                  <a:fillRect l="-521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D88066-F4FA-4E30-B161-EF2F3A06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6049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444CF82-F2E6-450D-B173-93B32E9076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952" y="1204108"/>
                <a:ext cx="2669406" cy="178117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8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ru-RU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444CF82-F2E6-450D-B173-93B32E907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952" y="1204108"/>
                <a:ext cx="2669406" cy="17811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8">
            <a:extLst>
              <a:ext uri="{FF2B5EF4-FFF2-40B4-BE49-F238E27FC236}">
                <a16:creationId xmlns:a16="http://schemas.microsoft.com/office/drawing/2014/main" id="{DFE651C7-4C09-4DE8-B97E-A2864F13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C4DD2B-E999-43EC-83AB-9E050388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996" y="207585"/>
            <a:ext cx="9650055" cy="644283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5A0C77-8411-4B23-A0BF-2BC3A662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952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8A72B-62EB-4B08-9362-E6BF8F8B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16" y="165884"/>
            <a:ext cx="3848756" cy="1070963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Дисперсионные кривые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B334BCC-A661-413B-9F15-DA9732E5F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116" y="2473694"/>
                <a:ext cx="3431960" cy="26220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(∆)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B334BCC-A661-413B-9F15-DA9732E5F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16" y="2473694"/>
                <a:ext cx="3431960" cy="2622088"/>
              </a:xfrm>
              <a:blipFill>
                <a:blip r:embed="rId2"/>
                <a:stretch>
                  <a:fillRect l="-1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AE4769-7DC6-40FF-AE1D-51A667BF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29" y="1"/>
            <a:ext cx="10103223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1DF98D-B128-46E8-9665-DED744A6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1567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E1E44ED9-2A95-4E25-9445-0B8ED46B83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0208" y="113200"/>
                <a:ext cx="11383015" cy="1010914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Представление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через вычеты</a:t>
                </a: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E1E44ED9-2A95-4E25-9445-0B8ED46B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0208" y="113200"/>
                <a:ext cx="11383015" cy="10109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F74D-9F09-41CE-98E3-BA0E8D155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32" y="1207363"/>
                <a:ext cx="11836893" cy="522007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Наряду с прямым вычислением интеграла в дальней от источника зоне (при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diamΩ</m:t>
                    </m:r>
                  </m:oMath>
                </a14:m>
                <a:r>
                  <a:rPr lang="ru-RU" dirty="0"/>
                  <a:t>) использовались соответствующие асимптотические представления, полученные с применением теории вычетов. В результате</a:t>
                </a:r>
              </a:p>
              <a:p>
                <a:pPr marL="0" indent="0" algn="just">
                  <a:buNone/>
                </a:pPr>
                <a:r>
                  <a:rPr lang="ru-RU" dirty="0"/>
                  <a:t> </a:t>
                </a:r>
              </a:p>
              <a:p>
                <a:pPr marL="0" indent="0" algn="just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sz="3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̅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endParaRPr lang="ru-RU" sz="3000" dirty="0"/>
              </a:p>
              <a:p>
                <a:pPr marL="0" indent="0" algn="just">
                  <a:buNone/>
                </a:pPr>
                <a:r>
                  <a:rPr lang="ru-RU" sz="30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ru-RU" sz="3000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— полюса функции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— некоторая погрешность, б</a:t>
                </a:r>
                <a:r>
                  <a:rPr lang="ru-RU" b="1" dirty="0"/>
                  <a:t>о</a:t>
                </a:r>
                <a:r>
                  <a:rPr lang="ru-RU" dirty="0"/>
                  <a:t>льшая погрешности поиска полюсов,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вычет функции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в полюсе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F74D-9F09-41CE-98E3-BA0E8D155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32" y="1207363"/>
                <a:ext cx="11836893" cy="5220070"/>
              </a:xfrm>
              <a:blipFill>
                <a:blip r:embed="rId3"/>
                <a:stretch>
                  <a:fillRect l="-515" t="-1168" r="-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2C40A7-9431-456D-84BF-F06AB298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45525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460</TotalTime>
  <Words>381</Words>
  <Application>Microsoft Office PowerPoint</Application>
  <PresentationFormat>Широкоэкранный</PresentationFormat>
  <Paragraphs>84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Cambria</vt:lpstr>
      <vt:lpstr>Cambria Math</vt:lpstr>
      <vt:lpstr>Rockwell</vt:lpstr>
      <vt:lpstr>Rockwell Condensed</vt:lpstr>
      <vt:lpstr>Times New Roman</vt:lpstr>
      <vt:lpstr>Wingdings</vt:lpstr>
      <vt:lpstr>Дерево</vt:lpstr>
      <vt:lpstr>Презентация PowerPoint</vt:lpstr>
      <vt:lpstr>Содержание</vt:lpstr>
      <vt:lpstr>Мотивировка</vt:lpstr>
      <vt:lpstr>Постановка задачи</vt:lpstr>
      <vt:lpstr>Решение</vt:lpstr>
      <vt:lpstr>Презентация PowerPoint</vt:lpstr>
      <vt:lpstr>Γ^+</vt:lpstr>
      <vt:lpstr>Дисперсионные кривые</vt:lpstr>
      <vt:lpstr>Представление u через вычеты</vt:lpstr>
      <vt:lpstr>Сравнение с вычетами</vt:lpstr>
      <vt:lpstr>Вид функции q</vt:lpstr>
      <vt:lpstr>Сопоставление с экспериментом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ДМ. Па.</dc:creator>
  <cp:lastModifiedBy>Olga Miakisheva</cp:lastModifiedBy>
  <cp:revision>55</cp:revision>
  <dcterms:created xsi:type="dcterms:W3CDTF">2019-04-24T19:16:06Z</dcterms:created>
  <dcterms:modified xsi:type="dcterms:W3CDTF">2019-04-26T11:32:58Z</dcterms:modified>
</cp:coreProperties>
</file>